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8" r:id="rId3"/>
    <p:sldId id="257" r:id="rId4"/>
    <p:sldId id="269" r:id="rId5"/>
    <p:sldId id="263" r:id="rId6"/>
    <p:sldId id="264" r:id="rId7"/>
    <p:sldId id="258" r:id="rId8"/>
    <p:sldId id="259" r:id="rId9"/>
    <p:sldId id="260" r:id="rId10"/>
    <p:sldId id="261" r:id="rId11"/>
    <p:sldId id="262" r:id="rId12"/>
    <p:sldId id="265" r:id="rId13"/>
    <p:sldId id="266" r:id="rId14"/>
    <p:sldId id="267" r:id="rId15"/>
    <p:sldId id="270" r:id="rId16"/>
    <p:sldId id="271" r:id="rId17"/>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468"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271406F3-DD4E-4A71-861B-AC8495845447}" type="datetimeFigureOut">
              <a:rPr lang="en-US" smtClean="0"/>
              <a:pPr/>
              <a:t>2/2/2018</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2F41C1E9-3A9A-41DE-A524-7C5258C67A7A}" type="slidenum">
              <a:rPr lang="en-US" smtClean="0"/>
              <a:pPr/>
              <a:t>‹#›</a:t>
            </a:fld>
            <a:endParaRPr lang="en-US"/>
          </a:p>
        </p:txBody>
      </p:sp>
    </p:spTree>
    <p:extLst>
      <p:ext uri="{BB962C8B-B14F-4D97-AF65-F5344CB8AC3E}">
        <p14:creationId xmlns:p14="http://schemas.microsoft.com/office/powerpoint/2010/main" xmlns="" val="401698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41C1E9-3A9A-41DE-A524-7C5258C67A7A}" type="slidenum">
              <a:rPr lang="en-US" smtClean="0"/>
              <a:pPr/>
              <a:t>2</a:t>
            </a:fld>
            <a:endParaRPr lang="en-US"/>
          </a:p>
        </p:txBody>
      </p:sp>
    </p:spTree>
    <p:extLst>
      <p:ext uri="{BB962C8B-B14F-4D97-AF65-F5344CB8AC3E}">
        <p14:creationId xmlns:p14="http://schemas.microsoft.com/office/powerpoint/2010/main" xmlns="" val="2007691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88939AC-2644-45AA-AF04-79CC92136661}" type="datetimeFigureOut">
              <a:rPr lang="en-US" smtClean="0"/>
              <a:pPr/>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35D4E9-11E7-41D9-8191-032EB2666E21}" type="slidenum">
              <a:rPr lang="en-US" smtClean="0"/>
              <a:pPr/>
              <a:t>‹#›</a:t>
            </a:fld>
            <a:endParaRPr lang="en-US"/>
          </a:p>
        </p:txBody>
      </p:sp>
    </p:spTree>
    <p:extLst>
      <p:ext uri="{BB962C8B-B14F-4D97-AF65-F5344CB8AC3E}">
        <p14:creationId xmlns:p14="http://schemas.microsoft.com/office/powerpoint/2010/main" xmlns="" val="2433752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8939AC-2644-45AA-AF04-79CC92136661}" type="datetimeFigureOut">
              <a:rPr lang="en-US" smtClean="0"/>
              <a:pPr/>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35D4E9-11E7-41D9-8191-032EB2666E21}" type="slidenum">
              <a:rPr lang="en-US" smtClean="0"/>
              <a:pPr/>
              <a:t>‹#›</a:t>
            </a:fld>
            <a:endParaRPr lang="en-US"/>
          </a:p>
        </p:txBody>
      </p:sp>
    </p:spTree>
    <p:extLst>
      <p:ext uri="{BB962C8B-B14F-4D97-AF65-F5344CB8AC3E}">
        <p14:creationId xmlns:p14="http://schemas.microsoft.com/office/powerpoint/2010/main" xmlns="" val="4100826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8939AC-2644-45AA-AF04-79CC92136661}" type="datetimeFigureOut">
              <a:rPr lang="en-US" smtClean="0"/>
              <a:pPr/>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35D4E9-11E7-41D9-8191-032EB2666E21}" type="slidenum">
              <a:rPr lang="en-US" smtClean="0"/>
              <a:pPr/>
              <a:t>‹#›</a:t>
            </a:fld>
            <a:endParaRPr lang="en-US"/>
          </a:p>
        </p:txBody>
      </p:sp>
    </p:spTree>
    <p:extLst>
      <p:ext uri="{BB962C8B-B14F-4D97-AF65-F5344CB8AC3E}">
        <p14:creationId xmlns:p14="http://schemas.microsoft.com/office/powerpoint/2010/main" xmlns="" val="2801905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8939AC-2644-45AA-AF04-79CC92136661}" type="datetimeFigureOut">
              <a:rPr lang="en-US" smtClean="0"/>
              <a:pPr/>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35D4E9-11E7-41D9-8191-032EB2666E21}" type="slidenum">
              <a:rPr lang="en-US" smtClean="0"/>
              <a:pPr/>
              <a:t>‹#›</a:t>
            </a:fld>
            <a:endParaRPr lang="en-US"/>
          </a:p>
        </p:txBody>
      </p:sp>
    </p:spTree>
    <p:extLst>
      <p:ext uri="{BB962C8B-B14F-4D97-AF65-F5344CB8AC3E}">
        <p14:creationId xmlns:p14="http://schemas.microsoft.com/office/powerpoint/2010/main" xmlns="" val="2619573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8939AC-2644-45AA-AF04-79CC92136661}" type="datetimeFigureOut">
              <a:rPr lang="en-US" smtClean="0"/>
              <a:pPr/>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35D4E9-11E7-41D9-8191-032EB2666E21}" type="slidenum">
              <a:rPr lang="en-US" smtClean="0"/>
              <a:pPr/>
              <a:t>‹#›</a:t>
            </a:fld>
            <a:endParaRPr lang="en-US"/>
          </a:p>
        </p:txBody>
      </p:sp>
    </p:spTree>
    <p:extLst>
      <p:ext uri="{BB962C8B-B14F-4D97-AF65-F5344CB8AC3E}">
        <p14:creationId xmlns:p14="http://schemas.microsoft.com/office/powerpoint/2010/main" xmlns="" val="3531659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88939AC-2644-45AA-AF04-79CC92136661}" type="datetimeFigureOut">
              <a:rPr lang="en-US" smtClean="0"/>
              <a:pPr/>
              <a:t>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35D4E9-11E7-41D9-8191-032EB2666E21}" type="slidenum">
              <a:rPr lang="en-US" smtClean="0"/>
              <a:pPr/>
              <a:t>‹#›</a:t>
            </a:fld>
            <a:endParaRPr lang="en-US"/>
          </a:p>
        </p:txBody>
      </p:sp>
    </p:spTree>
    <p:extLst>
      <p:ext uri="{BB962C8B-B14F-4D97-AF65-F5344CB8AC3E}">
        <p14:creationId xmlns:p14="http://schemas.microsoft.com/office/powerpoint/2010/main" xmlns="" val="4273585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88939AC-2644-45AA-AF04-79CC92136661}" type="datetimeFigureOut">
              <a:rPr lang="en-US" smtClean="0"/>
              <a:pPr/>
              <a:t>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35D4E9-11E7-41D9-8191-032EB2666E21}" type="slidenum">
              <a:rPr lang="en-US" smtClean="0"/>
              <a:pPr/>
              <a:t>‹#›</a:t>
            </a:fld>
            <a:endParaRPr lang="en-US"/>
          </a:p>
        </p:txBody>
      </p:sp>
    </p:spTree>
    <p:extLst>
      <p:ext uri="{BB962C8B-B14F-4D97-AF65-F5344CB8AC3E}">
        <p14:creationId xmlns:p14="http://schemas.microsoft.com/office/powerpoint/2010/main" xmlns="" val="3953512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88939AC-2644-45AA-AF04-79CC92136661}" type="datetimeFigureOut">
              <a:rPr lang="en-US" smtClean="0"/>
              <a:pPr/>
              <a:t>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35D4E9-11E7-41D9-8191-032EB2666E21}" type="slidenum">
              <a:rPr lang="en-US" smtClean="0"/>
              <a:pPr/>
              <a:t>‹#›</a:t>
            </a:fld>
            <a:endParaRPr lang="en-US"/>
          </a:p>
        </p:txBody>
      </p:sp>
    </p:spTree>
    <p:extLst>
      <p:ext uri="{BB962C8B-B14F-4D97-AF65-F5344CB8AC3E}">
        <p14:creationId xmlns:p14="http://schemas.microsoft.com/office/powerpoint/2010/main" xmlns="" val="2731437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939AC-2644-45AA-AF04-79CC92136661}" type="datetimeFigureOut">
              <a:rPr lang="en-US" smtClean="0"/>
              <a:pPr/>
              <a:t>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35D4E9-11E7-41D9-8191-032EB2666E21}" type="slidenum">
              <a:rPr lang="en-US" smtClean="0"/>
              <a:pPr/>
              <a:t>‹#›</a:t>
            </a:fld>
            <a:endParaRPr lang="en-US"/>
          </a:p>
        </p:txBody>
      </p:sp>
    </p:spTree>
    <p:extLst>
      <p:ext uri="{BB962C8B-B14F-4D97-AF65-F5344CB8AC3E}">
        <p14:creationId xmlns:p14="http://schemas.microsoft.com/office/powerpoint/2010/main" xmlns="" val="3809450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8939AC-2644-45AA-AF04-79CC92136661}" type="datetimeFigureOut">
              <a:rPr lang="en-US" smtClean="0"/>
              <a:pPr/>
              <a:t>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35D4E9-11E7-41D9-8191-032EB2666E21}" type="slidenum">
              <a:rPr lang="en-US" smtClean="0"/>
              <a:pPr/>
              <a:t>‹#›</a:t>
            </a:fld>
            <a:endParaRPr lang="en-US"/>
          </a:p>
        </p:txBody>
      </p:sp>
    </p:spTree>
    <p:extLst>
      <p:ext uri="{BB962C8B-B14F-4D97-AF65-F5344CB8AC3E}">
        <p14:creationId xmlns:p14="http://schemas.microsoft.com/office/powerpoint/2010/main" xmlns="" val="1676758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8939AC-2644-45AA-AF04-79CC92136661}" type="datetimeFigureOut">
              <a:rPr lang="en-US" smtClean="0"/>
              <a:pPr/>
              <a:t>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35D4E9-11E7-41D9-8191-032EB2666E21}" type="slidenum">
              <a:rPr lang="en-US" smtClean="0"/>
              <a:pPr/>
              <a:t>‹#›</a:t>
            </a:fld>
            <a:endParaRPr lang="en-US"/>
          </a:p>
        </p:txBody>
      </p:sp>
    </p:spTree>
    <p:extLst>
      <p:ext uri="{BB962C8B-B14F-4D97-AF65-F5344CB8AC3E}">
        <p14:creationId xmlns:p14="http://schemas.microsoft.com/office/powerpoint/2010/main" xmlns="" val="4094482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939AC-2644-45AA-AF04-79CC92136661}" type="datetimeFigureOut">
              <a:rPr lang="en-US" smtClean="0"/>
              <a:pPr/>
              <a:t>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5D4E9-11E7-41D9-8191-032EB2666E21}" type="slidenum">
              <a:rPr lang="en-US" smtClean="0"/>
              <a:pPr/>
              <a:t>‹#›</a:t>
            </a:fld>
            <a:endParaRPr lang="en-US"/>
          </a:p>
        </p:txBody>
      </p:sp>
    </p:spTree>
    <p:extLst>
      <p:ext uri="{BB962C8B-B14F-4D97-AF65-F5344CB8AC3E}">
        <p14:creationId xmlns:p14="http://schemas.microsoft.com/office/powerpoint/2010/main" xmlns="" val="2100857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upply.chain@coxmachine.com" TargetMode="External"/><Relationship Id="rId2" Type="http://schemas.openxmlformats.org/officeDocument/2006/relationships/hyperlink" Target="mailto:purchasing@coxmachine.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3.xml.rels><?xml version="1.0" encoding="UTF-8" standalone="yes"?>
<Relationships xmlns="http://schemas.openxmlformats.org/package/2006/relationships"><Relationship Id="rId3" Type="http://schemas.openxmlformats.org/officeDocument/2006/relationships/hyperlink" Target="mailto:quotes@coxmachine.com" TargetMode="External"/><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1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4100" dirty="0"/>
              <a:t>Welcome to the Cox Machine VIP Portal!</a:t>
            </a:r>
            <a:r>
              <a:rPr lang="en-US" dirty="0"/>
              <a:t/>
            </a:r>
            <a:br>
              <a:rPr lang="en-US" dirty="0"/>
            </a:br>
            <a:r>
              <a:rPr lang="en-US" b="1" i="1" dirty="0">
                <a:solidFill>
                  <a:srgbClr val="FF0000"/>
                </a:solidFill>
              </a:rPr>
              <a:t>cmivendorportal.com</a:t>
            </a:r>
          </a:p>
        </p:txBody>
      </p:sp>
      <p:sp>
        <p:nvSpPr>
          <p:cNvPr id="5" name="Content Placeholder 4"/>
          <p:cNvSpPr>
            <a:spLocks noGrp="1"/>
          </p:cNvSpPr>
          <p:nvPr>
            <p:ph idx="1"/>
          </p:nvPr>
        </p:nvSpPr>
        <p:spPr/>
        <p:txBody>
          <a:bodyPr>
            <a:normAutofit fontScale="92500" lnSpcReduction="10000"/>
          </a:bodyPr>
          <a:lstStyle/>
          <a:p>
            <a:pPr marL="0" indent="0">
              <a:buNone/>
            </a:pPr>
            <a:endParaRPr lang="en-US" dirty="0"/>
          </a:p>
          <a:p>
            <a:pPr marL="0" indent="0">
              <a:buNone/>
            </a:pPr>
            <a:r>
              <a:rPr lang="en-US" dirty="0"/>
              <a:t>This site is your gateway to tools and resources you will need for a successful relationship with Cox Machine!</a:t>
            </a:r>
          </a:p>
          <a:p>
            <a:pPr marL="0" indent="0">
              <a:buNone/>
            </a:pPr>
            <a:endParaRPr lang="en-US" dirty="0"/>
          </a:p>
          <a:p>
            <a:pPr marL="0" indent="0">
              <a:buNone/>
            </a:pPr>
            <a:r>
              <a:rPr lang="en-US" dirty="0"/>
              <a:t>Should you have any issues accessing the VIP Portal, please contact the following:</a:t>
            </a:r>
          </a:p>
          <a:p>
            <a:pPr marL="0" indent="0">
              <a:buNone/>
            </a:pPr>
            <a:r>
              <a:rPr lang="en-US" dirty="0"/>
              <a:t>Purchasing – </a:t>
            </a:r>
            <a:r>
              <a:rPr lang="en-US" dirty="0">
                <a:hlinkClick r:id="rId2"/>
              </a:rPr>
              <a:t>purchasing@coxmachine.com</a:t>
            </a:r>
            <a:endParaRPr lang="en-US" dirty="0"/>
          </a:p>
          <a:p>
            <a:pPr marL="0" indent="0">
              <a:buNone/>
            </a:pPr>
            <a:r>
              <a:rPr lang="en-US"/>
              <a:t>Outside </a:t>
            </a:r>
            <a:r>
              <a:rPr lang="en-US" smtClean="0"/>
              <a:t>Processing-</a:t>
            </a:r>
            <a:r>
              <a:rPr lang="en-US" smtClean="0">
                <a:hlinkClick r:id="rId3"/>
              </a:rPr>
              <a:t>supply.chain@coxmachine.com</a:t>
            </a:r>
            <a:r>
              <a:rPr lang="en-US" smtClean="0"/>
              <a:t> </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xmlns="" val="144087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229600" cy="563562"/>
          </a:xfrm>
        </p:spPr>
        <p:txBody>
          <a:bodyPr>
            <a:normAutofit fontScale="90000"/>
          </a:bodyPr>
          <a:lstStyle/>
          <a:p>
            <a:r>
              <a:rPr lang="en-US" dirty="0"/>
              <a:t>Main </a:t>
            </a:r>
            <a:r>
              <a:rPr lang="en-US" dirty="0" smtClean="0"/>
              <a:t>Menu “</a:t>
            </a:r>
            <a:r>
              <a:rPr lang="en-US" dirty="0"/>
              <a:t>DELIVERY”</a:t>
            </a:r>
          </a:p>
        </p:txBody>
      </p:sp>
      <p:sp>
        <p:nvSpPr>
          <p:cNvPr id="3" name="Content Placeholder 2"/>
          <p:cNvSpPr>
            <a:spLocks noGrp="1"/>
          </p:cNvSpPr>
          <p:nvPr>
            <p:ph idx="1"/>
          </p:nvPr>
        </p:nvSpPr>
        <p:spPr>
          <a:xfrm>
            <a:off x="457200" y="762000"/>
            <a:ext cx="8229600" cy="5867400"/>
          </a:xfrm>
        </p:spPr>
        <p:txBody>
          <a:bodyPr>
            <a:normAutofit fontScale="92500" lnSpcReduction="10000"/>
          </a:bodyPr>
          <a:lstStyle/>
          <a:p>
            <a:r>
              <a:rPr lang="en-US" sz="1500" dirty="0"/>
              <a:t>Your companies objective and subjective ratings by month are listed.</a:t>
            </a:r>
          </a:p>
          <a:p>
            <a:endParaRPr lang="en-US" sz="1500" dirty="0"/>
          </a:p>
          <a:p>
            <a:endParaRPr lang="en-US" sz="1500" dirty="0"/>
          </a:p>
          <a:p>
            <a:endParaRPr lang="en-US" sz="1500" dirty="0"/>
          </a:p>
          <a:p>
            <a:pPr marL="0" indent="0">
              <a:buNone/>
            </a:pPr>
            <a:endParaRPr lang="en-US" sz="1500" dirty="0"/>
          </a:p>
          <a:p>
            <a:pPr marL="0" indent="0">
              <a:buNone/>
            </a:pPr>
            <a:endParaRPr lang="en-US" sz="1500" dirty="0"/>
          </a:p>
          <a:p>
            <a:pPr marL="0" indent="0"/>
            <a:r>
              <a:rPr lang="en-US" sz="1500" dirty="0" smtClean="0"/>
              <a:t>        Your  company can review the Supply Chain Ratings and Criteria by selecting the link below</a:t>
            </a:r>
            <a:endParaRPr lang="en-US" sz="1500" dirty="0"/>
          </a:p>
          <a:p>
            <a:pPr marL="0" indent="0">
              <a:buNone/>
            </a:pPr>
            <a:endParaRPr lang="en-US" sz="1500" dirty="0"/>
          </a:p>
          <a:p>
            <a:pPr marL="0" indent="0">
              <a:buNone/>
            </a:pPr>
            <a:endParaRPr lang="en-US" sz="1500" dirty="0" smtClean="0"/>
          </a:p>
          <a:p>
            <a:pPr marL="0" indent="0">
              <a:buNone/>
            </a:pPr>
            <a:endParaRPr lang="en-US" sz="1500" dirty="0" smtClean="0"/>
          </a:p>
          <a:p>
            <a:pPr marL="0" indent="0">
              <a:buNone/>
            </a:pPr>
            <a:endParaRPr lang="en-US" sz="1500" dirty="0" smtClean="0"/>
          </a:p>
          <a:p>
            <a:pPr marL="0" indent="0"/>
            <a:endParaRPr lang="en-US" sz="1500" dirty="0" smtClean="0"/>
          </a:p>
          <a:p>
            <a:pPr marL="0" indent="0">
              <a:buNone/>
            </a:pPr>
            <a:endParaRPr lang="en-US" sz="1500" dirty="0" smtClean="0"/>
          </a:p>
          <a:p>
            <a:pPr marL="0" indent="0">
              <a:buNone/>
            </a:pPr>
            <a:endParaRPr lang="en-US" sz="1500" dirty="0"/>
          </a:p>
          <a:p>
            <a:r>
              <a:rPr lang="en-US" sz="1500" dirty="0"/>
              <a:t>By clicking on the month in blue, you will have visibility of each delivery for that month, and for which were received on time.  </a:t>
            </a:r>
          </a:p>
          <a:p>
            <a:pPr marL="0" indent="0">
              <a:buNone/>
            </a:pPr>
            <a:endParaRPr lang="en-US" sz="1500" dirty="0"/>
          </a:p>
          <a:p>
            <a:pPr marL="0" indent="0">
              <a:buNone/>
            </a:pPr>
            <a:endParaRPr lang="en-US" sz="1500" dirty="0"/>
          </a:p>
          <a:p>
            <a:pPr marL="0" indent="0">
              <a:buNone/>
            </a:pPr>
            <a:endParaRPr lang="en-US" sz="1500" dirty="0"/>
          </a:p>
          <a:p>
            <a:pPr marL="0" indent="0">
              <a:buNone/>
            </a:pPr>
            <a:endParaRPr lang="en-US" sz="1500" dirty="0"/>
          </a:p>
          <a:p>
            <a:pPr marL="0" indent="0">
              <a:buNone/>
            </a:pPr>
            <a:endParaRPr lang="en-US" sz="1500" dirty="0"/>
          </a:p>
          <a:p>
            <a:pPr marL="0" indent="0">
              <a:buNone/>
            </a:pPr>
            <a:endParaRPr lang="en-US" sz="1500" dirty="0"/>
          </a:p>
          <a:p>
            <a:pPr marL="0" indent="0">
              <a:buNone/>
            </a:pPr>
            <a:endParaRPr lang="en-US" sz="1500" dirty="0"/>
          </a:p>
          <a:p>
            <a:r>
              <a:rPr lang="en-US" sz="1500" dirty="0"/>
              <a:t>Ensure this is reviewed monthly and any discrepancies are communicated to your point of contact.</a:t>
            </a:r>
          </a:p>
        </p:txBody>
      </p:sp>
      <p:pic>
        <p:nvPicPr>
          <p:cNvPr id="5123"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8200" y="4495800"/>
            <a:ext cx="6324600" cy="146406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8" name="Picture 4"/>
          <p:cNvPicPr>
            <a:picLocks noChangeAspect="1" noChangeArrowheads="1"/>
          </p:cNvPicPr>
          <p:nvPr/>
        </p:nvPicPr>
        <p:blipFill>
          <a:blip r:embed="rId3" cstate="print"/>
          <a:srcRect/>
          <a:stretch>
            <a:fillRect/>
          </a:stretch>
        </p:blipFill>
        <p:spPr bwMode="auto">
          <a:xfrm>
            <a:off x="762001" y="990601"/>
            <a:ext cx="6075942" cy="1142999"/>
          </a:xfrm>
          <a:prstGeom prst="rect">
            <a:avLst/>
          </a:prstGeom>
          <a:noFill/>
          <a:ln w="9525">
            <a:noFill/>
            <a:miter lim="800000"/>
            <a:headEnd/>
            <a:tailEnd/>
          </a:ln>
        </p:spPr>
      </p:pic>
      <p:pic>
        <p:nvPicPr>
          <p:cNvPr id="10" name="Picture 9"/>
          <p:cNvPicPr/>
          <p:nvPr/>
        </p:nvPicPr>
        <p:blipFill>
          <a:blip r:embed="rId4" cstate="print"/>
          <a:srcRect/>
          <a:stretch>
            <a:fillRect/>
          </a:stretch>
        </p:blipFill>
        <p:spPr bwMode="auto">
          <a:xfrm>
            <a:off x="838200" y="2438400"/>
            <a:ext cx="5791200" cy="1480149"/>
          </a:xfrm>
          <a:prstGeom prst="rect">
            <a:avLst/>
          </a:prstGeom>
          <a:noFill/>
          <a:ln w="9525">
            <a:noFill/>
            <a:miter lim="800000"/>
            <a:headEnd/>
            <a:tailEnd/>
          </a:ln>
        </p:spPr>
      </p:pic>
      <p:cxnSp>
        <p:nvCxnSpPr>
          <p:cNvPr id="12" name="Straight Arrow Connector 11"/>
          <p:cNvCxnSpPr/>
          <p:nvPr/>
        </p:nvCxnSpPr>
        <p:spPr>
          <a:xfrm flipH="1">
            <a:off x="6477000" y="2362200"/>
            <a:ext cx="9144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3704425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Main Menu</a:t>
            </a:r>
            <a:br>
              <a:rPr lang="en-US" dirty="0"/>
            </a:br>
            <a:r>
              <a:rPr lang="en-US" dirty="0"/>
              <a:t>“FORECAST”</a:t>
            </a:r>
          </a:p>
        </p:txBody>
      </p:sp>
      <p:sp>
        <p:nvSpPr>
          <p:cNvPr id="3" name="Content Placeholder 2"/>
          <p:cNvSpPr>
            <a:spLocks noGrp="1"/>
          </p:cNvSpPr>
          <p:nvPr>
            <p:ph idx="1"/>
          </p:nvPr>
        </p:nvSpPr>
        <p:spPr/>
        <p:txBody>
          <a:bodyPr>
            <a:normAutofit/>
          </a:bodyPr>
          <a:lstStyle/>
          <a:p>
            <a:r>
              <a:rPr lang="en-US" sz="2200" dirty="0"/>
              <a:t>The part number, description, length (if purchasing raw material by the foot), quantity, due date and Cox internal jobs are provided in the forecast.</a:t>
            </a:r>
          </a:p>
          <a:p>
            <a:r>
              <a:rPr lang="en-US" sz="2200" dirty="0"/>
              <a:t>The </a:t>
            </a:r>
            <a:r>
              <a:rPr lang="en-US" sz="2200" dirty="0" err="1"/>
              <a:t>Src</a:t>
            </a:r>
            <a:r>
              <a:rPr lang="en-US" sz="2200" dirty="0"/>
              <a:t> with “FC” signify the forecast provided to Cox by our customer.  These are not yet translated into an internal job.</a:t>
            </a:r>
          </a:p>
          <a:p>
            <a:r>
              <a:rPr lang="en-US" sz="2200" dirty="0"/>
              <a:t>The </a:t>
            </a:r>
            <a:r>
              <a:rPr lang="en-US" sz="2200" dirty="0" err="1"/>
              <a:t>Src</a:t>
            </a:r>
            <a:r>
              <a:rPr lang="en-US" sz="2200" dirty="0"/>
              <a:t> with “WO” are firm internal jobs generated that Cox is currently running.</a:t>
            </a:r>
          </a:p>
          <a:p>
            <a:endParaRPr lang="en-US" sz="2700"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14400" y="4267200"/>
            <a:ext cx="6915150" cy="15430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997479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Main Menu</a:t>
            </a:r>
            <a:br>
              <a:rPr lang="en-US" dirty="0"/>
            </a:br>
            <a:r>
              <a:rPr lang="en-US" dirty="0"/>
              <a:t>“PURCHASING RFQ LOG”</a:t>
            </a:r>
          </a:p>
        </p:txBody>
      </p:sp>
      <p:sp>
        <p:nvSpPr>
          <p:cNvPr id="3" name="Content Placeholder 2"/>
          <p:cNvSpPr>
            <a:spLocks noGrp="1"/>
          </p:cNvSpPr>
          <p:nvPr>
            <p:ph idx="1"/>
          </p:nvPr>
        </p:nvSpPr>
        <p:spPr>
          <a:xfrm>
            <a:off x="457200" y="1600200"/>
            <a:ext cx="4495800" cy="4525963"/>
          </a:xfrm>
        </p:spPr>
        <p:txBody>
          <a:bodyPr>
            <a:noAutofit/>
          </a:bodyPr>
          <a:lstStyle/>
          <a:p>
            <a:r>
              <a:rPr lang="en-US" sz="1400" dirty="0"/>
              <a:t>Purchasing RFQ’s are firm requirements that orders need to be placed within 48 hours.  Please ensure quotes are submitted accordingly.</a:t>
            </a:r>
          </a:p>
          <a:p>
            <a:r>
              <a:rPr lang="en-US" sz="1400" dirty="0"/>
              <a:t>You will receive an email when a new RFQ has been posted to the portal</a:t>
            </a:r>
          </a:p>
          <a:p>
            <a:r>
              <a:rPr lang="en-US" sz="1400" dirty="0"/>
              <a:t>The main menu screen will provide the number of RFQ’s open</a:t>
            </a:r>
          </a:p>
          <a:p>
            <a:endParaRPr lang="en-US" sz="1400" dirty="0"/>
          </a:p>
          <a:p>
            <a:endParaRPr lang="en-US" sz="1400" dirty="0"/>
          </a:p>
          <a:p>
            <a:pPr marL="0" indent="0">
              <a:buNone/>
            </a:pPr>
            <a:endParaRPr lang="en-US" sz="1400" dirty="0"/>
          </a:p>
          <a:p>
            <a:r>
              <a:rPr lang="en-US" sz="1400" dirty="0"/>
              <a:t>Any open RFQ’s will state </a:t>
            </a:r>
            <a:r>
              <a:rPr lang="en-US" sz="1400" i="1" dirty="0">
                <a:solidFill>
                  <a:srgbClr val="FF0000"/>
                </a:solidFill>
              </a:rPr>
              <a:t>Waiting</a:t>
            </a:r>
          </a:p>
          <a:p>
            <a:r>
              <a:rPr lang="en-US" sz="1400" i="1" dirty="0"/>
              <a:t>Once an RFQ has been completed, it will state the date submitted – </a:t>
            </a:r>
            <a:r>
              <a:rPr lang="en-US" sz="1400" i="1" dirty="0">
                <a:solidFill>
                  <a:srgbClr val="FF0000"/>
                </a:solidFill>
              </a:rPr>
              <a:t>Thank You!</a:t>
            </a:r>
          </a:p>
          <a:p>
            <a:pPr marL="0" indent="0">
              <a:buNone/>
            </a:pPr>
            <a:endParaRPr lang="en-US" sz="1400" i="1" dirty="0">
              <a:solidFill>
                <a:srgbClr val="FF0000"/>
              </a:solidFill>
            </a:endParaRPr>
          </a:p>
          <a:p>
            <a:pPr marL="0" indent="0">
              <a:buNone/>
            </a:pPr>
            <a:endParaRPr lang="en-US" sz="1400" i="1" dirty="0">
              <a:solidFill>
                <a:srgbClr val="FF0000"/>
              </a:solidFill>
            </a:endParaRPr>
          </a:p>
          <a:p>
            <a:pPr marL="0" indent="0">
              <a:buNone/>
            </a:pPr>
            <a:endParaRPr lang="en-US" sz="1400" i="1" dirty="0">
              <a:solidFill>
                <a:srgbClr val="FF0000"/>
              </a:solidFill>
            </a:endParaRPr>
          </a:p>
          <a:p>
            <a:r>
              <a:rPr lang="en-US" sz="1400" i="1" dirty="0"/>
              <a:t>Complete the required fields</a:t>
            </a:r>
          </a:p>
          <a:p>
            <a:r>
              <a:rPr lang="en-US" sz="1400" i="1" dirty="0"/>
              <a:t>Click Submit</a:t>
            </a:r>
          </a:p>
        </p:txBody>
      </p:sp>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14400" y="3276600"/>
            <a:ext cx="3171825" cy="7524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9219"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97147" y="4800600"/>
            <a:ext cx="4343400" cy="4857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9220"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105400" y="2139296"/>
            <a:ext cx="3880611" cy="358797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7362474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Main Menu</a:t>
            </a:r>
            <a:br>
              <a:rPr lang="en-US" dirty="0"/>
            </a:br>
            <a:r>
              <a:rPr lang="en-US" dirty="0"/>
              <a:t>“ESTIMATING RFQ LOG”</a:t>
            </a:r>
          </a:p>
        </p:txBody>
      </p:sp>
      <p:sp>
        <p:nvSpPr>
          <p:cNvPr id="4" name="Content Placeholder 2"/>
          <p:cNvSpPr>
            <a:spLocks noGrp="1"/>
          </p:cNvSpPr>
          <p:nvPr>
            <p:ph idx="1"/>
          </p:nvPr>
        </p:nvSpPr>
        <p:spPr>
          <a:xfrm>
            <a:off x="609600" y="1600200"/>
            <a:ext cx="3810000" cy="4800600"/>
          </a:xfrm>
        </p:spPr>
        <p:txBody>
          <a:bodyPr>
            <a:noAutofit/>
          </a:bodyPr>
          <a:lstStyle/>
          <a:p>
            <a:r>
              <a:rPr lang="en-US" sz="1400" dirty="0"/>
              <a:t>Estimating RFQ’s are quote requests for Cox Customer RFQ’s that need response within  (3) business days.  Please ensure quotes are submitted accordingly.</a:t>
            </a:r>
          </a:p>
          <a:p>
            <a:r>
              <a:rPr lang="en-US" sz="1400" dirty="0"/>
              <a:t>You will receive an email when a new RFQ has been posted to the portal.</a:t>
            </a:r>
          </a:p>
          <a:p>
            <a:r>
              <a:rPr lang="en-US" sz="1400" dirty="0"/>
              <a:t>The main menu screen will provide the number of RFQ’s open.</a:t>
            </a:r>
          </a:p>
          <a:p>
            <a:endParaRPr lang="en-US" sz="1400" dirty="0"/>
          </a:p>
          <a:p>
            <a:endParaRPr lang="en-US" sz="1400" dirty="0"/>
          </a:p>
          <a:p>
            <a:pPr marL="0" indent="0">
              <a:buNone/>
            </a:pPr>
            <a:endParaRPr lang="en-US" sz="1400" dirty="0"/>
          </a:p>
          <a:p>
            <a:r>
              <a:rPr lang="en-US" sz="1400" dirty="0"/>
              <a:t>Any open RFQ’s will show within a list and advise RFQ Date, number of line items Open, items No bid by your company and Number of Items Bid.</a:t>
            </a:r>
            <a:endParaRPr lang="en-US" sz="1400" i="1" dirty="0">
              <a:solidFill>
                <a:srgbClr val="FF0000"/>
              </a:solidFill>
            </a:endParaRPr>
          </a:p>
          <a:p>
            <a:r>
              <a:rPr lang="en-US" sz="1400" i="1" dirty="0"/>
              <a:t>Please complete the required fields, including acceptance of LTA terms, Minimum Charges, Unit Price, Lead Times and any additional comments.</a:t>
            </a:r>
          </a:p>
          <a:p>
            <a:r>
              <a:rPr lang="en-US" sz="1400" i="1" dirty="0"/>
              <a:t>Once information for an items has been completed, please click Submit for each item.</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96387" y="3429000"/>
            <a:ext cx="2905126" cy="77801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Content Placeholder 2"/>
          <p:cNvSpPr txBox="1">
            <a:spLocks/>
          </p:cNvSpPr>
          <p:nvPr/>
        </p:nvSpPr>
        <p:spPr>
          <a:xfrm>
            <a:off x="4800600" y="1676400"/>
            <a:ext cx="3810000" cy="4800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400" dirty="0"/>
              <a:t>If you require engineering data to quote your RFQ, you may download engineering files by part number or you can download all files by utilizing the “Download All Files For Package”  link located at the top of the RFQ.</a:t>
            </a:r>
          </a:p>
          <a:p>
            <a:endParaRPr lang="en-US" sz="1400" dirty="0"/>
          </a:p>
          <a:p>
            <a:endParaRPr lang="en-US" sz="1400" dirty="0"/>
          </a:p>
          <a:p>
            <a:r>
              <a:rPr lang="en-US" sz="1400" dirty="0"/>
              <a:t>If you have any questions or need to revise your RFQ after completion, please email </a:t>
            </a:r>
            <a:r>
              <a:rPr lang="en-US" sz="1400" dirty="0">
                <a:hlinkClick r:id="rId3"/>
              </a:rPr>
              <a:t>quotes@coxmachine.com</a:t>
            </a:r>
            <a:r>
              <a:rPr lang="en-US" sz="1400" dirty="0"/>
              <a:t>.</a:t>
            </a:r>
          </a:p>
          <a:p>
            <a:r>
              <a:rPr lang="en-US" sz="1400" dirty="0"/>
              <a:t>Once an RFQ is complete, and Cox has closed the quote, you may review any completed quotes utilizing the Show Completed Link.</a:t>
            </a:r>
          </a:p>
          <a:p>
            <a:pPr marL="0" indent="0">
              <a:buNone/>
            </a:pPr>
            <a:endParaRPr lang="en-US" sz="1400" dirty="0"/>
          </a:p>
        </p:txBody>
      </p:sp>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733334" y="2865086"/>
            <a:ext cx="2295525" cy="3429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0434846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Main Menu</a:t>
            </a:r>
            <a:br>
              <a:rPr lang="en-US" dirty="0"/>
            </a:br>
            <a:r>
              <a:rPr lang="en-US" dirty="0"/>
              <a:t>“CORRECTIVE ACTION PLANS”</a:t>
            </a:r>
          </a:p>
        </p:txBody>
      </p:sp>
      <p:sp>
        <p:nvSpPr>
          <p:cNvPr id="3" name="Content Placeholder 2"/>
          <p:cNvSpPr>
            <a:spLocks noGrp="1"/>
          </p:cNvSpPr>
          <p:nvPr>
            <p:ph idx="1"/>
          </p:nvPr>
        </p:nvSpPr>
        <p:spPr>
          <a:xfrm>
            <a:off x="457200" y="2362200"/>
            <a:ext cx="8229600" cy="3962400"/>
          </a:xfrm>
        </p:spPr>
        <p:txBody>
          <a:bodyPr>
            <a:noAutofit/>
          </a:bodyPr>
          <a:lstStyle/>
          <a:p>
            <a:r>
              <a:rPr lang="en-US" sz="2400" dirty="0"/>
              <a:t>Should your company be required by email to complete a Corrective Action Plan (due to poor performance), the CAP is found in this module.</a:t>
            </a:r>
          </a:p>
          <a:p>
            <a:r>
              <a:rPr lang="en-US" sz="2400" dirty="0"/>
              <a:t>A Non-Conformance Description will be provided by Cox Machine.</a:t>
            </a:r>
          </a:p>
          <a:p>
            <a:r>
              <a:rPr lang="en-US" sz="2400" dirty="0"/>
              <a:t>Your company is required to complete the Root Cause and Corrective Action fields by the requested date.  </a:t>
            </a:r>
          </a:p>
          <a:p>
            <a:r>
              <a:rPr lang="en-US" sz="2400" dirty="0"/>
              <a:t>Should these be deemed unacceptable by Cox management, you will be notified to provide a more detailed, updated response.</a:t>
            </a:r>
          </a:p>
          <a:p>
            <a:endParaRPr lang="en-US" sz="2400" dirty="0"/>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743200" y="1524000"/>
            <a:ext cx="3257550" cy="8096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071023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u="sng" dirty="0">
                <a:solidFill>
                  <a:srgbClr val="0070C0"/>
                </a:solidFill>
              </a:rPr>
              <a:t>D1-4426 Open Discussion</a:t>
            </a:r>
            <a:r>
              <a:rPr lang="en-US" dirty="0"/>
              <a:t/>
            </a:r>
            <a:br>
              <a:rPr lang="en-US" dirty="0"/>
            </a:br>
            <a:r>
              <a:rPr lang="en-US" sz="3600" u="sng" dirty="0"/>
              <a:t>Configuration 101</a:t>
            </a:r>
          </a:p>
        </p:txBody>
      </p:sp>
      <p:sp>
        <p:nvSpPr>
          <p:cNvPr id="3" name="Content Placeholder 2"/>
          <p:cNvSpPr>
            <a:spLocks noGrp="1"/>
          </p:cNvSpPr>
          <p:nvPr>
            <p:ph idx="1"/>
          </p:nvPr>
        </p:nvSpPr>
        <p:spPr>
          <a:xfrm>
            <a:off x="228600" y="1600200"/>
            <a:ext cx="8763000" cy="4525963"/>
          </a:xfrm>
        </p:spPr>
        <p:txBody>
          <a:bodyPr>
            <a:normAutofit/>
          </a:bodyPr>
          <a:lstStyle/>
          <a:p>
            <a:pPr algn="ctr">
              <a:buNone/>
            </a:pPr>
            <a:r>
              <a:rPr lang="en-US" b="1" dirty="0"/>
              <a:t>Cox Machine Flowing to Vendors the D1-4426 Purchase Order Requirements using “Option 2”.</a:t>
            </a:r>
          </a:p>
          <a:p>
            <a:pPr algn="ctr">
              <a:buNone/>
            </a:pPr>
            <a:endParaRPr lang="en-US" sz="2400" b="1" dirty="0"/>
          </a:p>
          <a:p>
            <a:pPr algn="ctr">
              <a:buNone/>
            </a:pPr>
            <a:r>
              <a:rPr lang="en-US" sz="2400" b="1" dirty="0"/>
              <a:t>Cox Machine Vendors are Performing Processing to the</a:t>
            </a:r>
          </a:p>
          <a:p>
            <a:pPr algn="ctr">
              <a:buNone/>
            </a:pPr>
            <a:r>
              <a:rPr lang="en-US" sz="2400" b="1" dirty="0"/>
              <a:t> </a:t>
            </a:r>
            <a:r>
              <a:rPr lang="en-US" sz="2400" b="1" u="sng" dirty="0"/>
              <a:t>Purchase Order + Specification + Departure</a:t>
            </a:r>
            <a:r>
              <a:rPr lang="en-US" sz="2400" b="1" dirty="0"/>
              <a:t>, and you must </a:t>
            </a:r>
          </a:p>
          <a:p>
            <a:pPr algn="ctr">
              <a:buNone/>
            </a:pPr>
            <a:r>
              <a:rPr lang="en-US" sz="2400" b="1" dirty="0"/>
              <a:t>issue an </a:t>
            </a:r>
            <a:r>
              <a:rPr lang="en-US" sz="2400" b="1" u="sng" dirty="0"/>
              <a:t>Accurate “Certificate of Conformance”</a:t>
            </a:r>
            <a:r>
              <a:rPr lang="en-US" sz="2400" b="1" dirty="0"/>
              <a:t>, that corresponds to the work you performed.</a:t>
            </a:r>
          </a:p>
          <a:p>
            <a:pPr algn="ctr">
              <a:buNone/>
            </a:pPr>
            <a:endParaRPr lang="en-US" sz="2400" b="1" dirty="0"/>
          </a:p>
          <a:p>
            <a:pPr algn="ctr">
              <a:buNone/>
            </a:pPr>
            <a:r>
              <a:rPr lang="en-US" sz="2400" b="1" dirty="0"/>
              <a:t>Engineering + Specification + Departure = Configuration</a:t>
            </a:r>
          </a:p>
          <a:p>
            <a:pPr algn="ctr">
              <a:buNone/>
            </a:pPr>
            <a:r>
              <a:rPr lang="en-US" sz="2400" b="1" dirty="0"/>
              <a:t>Potential for Aspects are Hidden</a:t>
            </a:r>
          </a:p>
          <a:p>
            <a:pPr algn="ctr">
              <a:buNone/>
            </a:pPr>
            <a:endParaRPr lang="en-US" sz="2400" b="1" dirty="0"/>
          </a:p>
        </p:txBody>
      </p:sp>
    </p:spTree>
    <p:extLst>
      <p:ext uri="{BB962C8B-B14F-4D97-AF65-F5344CB8AC3E}">
        <p14:creationId xmlns:p14="http://schemas.microsoft.com/office/powerpoint/2010/main" xmlns="" val="4283135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Examples of Certifications Received</a:t>
            </a:r>
          </a:p>
        </p:txBody>
      </p:sp>
      <p:pic>
        <p:nvPicPr>
          <p:cNvPr id="12291" name="Picture 3"/>
          <p:cNvPicPr>
            <a:picLocks noChangeAspect="1" noChangeArrowheads="1"/>
          </p:cNvPicPr>
          <p:nvPr/>
        </p:nvPicPr>
        <p:blipFill>
          <a:blip r:embed="rId2" cstate="print"/>
          <a:srcRect/>
          <a:stretch>
            <a:fillRect/>
          </a:stretch>
        </p:blipFill>
        <p:spPr bwMode="auto">
          <a:xfrm>
            <a:off x="381000" y="1524000"/>
            <a:ext cx="8229600" cy="1404844"/>
          </a:xfrm>
          <a:prstGeom prst="rect">
            <a:avLst/>
          </a:prstGeom>
          <a:noFill/>
          <a:ln w="9525">
            <a:noFill/>
            <a:miter lim="800000"/>
            <a:headEnd/>
            <a:tailEnd/>
          </a:ln>
          <a:effectLst/>
        </p:spPr>
      </p:pic>
      <p:sp>
        <p:nvSpPr>
          <p:cNvPr id="7" name="Oval 6"/>
          <p:cNvSpPr/>
          <p:nvPr/>
        </p:nvSpPr>
        <p:spPr>
          <a:xfrm>
            <a:off x="3122766" y="1784236"/>
            <a:ext cx="6096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941392" y="1759792"/>
            <a:ext cx="6096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292" name="Picture 4"/>
          <p:cNvPicPr>
            <a:picLocks noChangeAspect="1" noChangeArrowheads="1"/>
          </p:cNvPicPr>
          <p:nvPr/>
        </p:nvPicPr>
        <p:blipFill>
          <a:blip r:embed="rId3" cstate="print"/>
          <a:srcRect/>
          <a:stretch>
            <a:fillRect/>
          </a:stretch>
        </p:blipFill>
        <p:spPr bwMode="auto">
          <a:xfrm>
            <a:off x="304800" y="3352800"/>
            <a:ext cx="8458200" cy="838200"/>
          </a:xfrm>
          <a:prstGeom prst="rect">
            <a:avLst/>
          </a:prstGeom>
          <a:noFill/>
          <a:ln w="9525">
            <a:noFill/>
            <a:miter lim="800000"/>
            <a:headEnd/>
            <a:tailEnd/>
          </a:ln>
          <a:effectLst/>
        </p:spPr>
      </p:pic>
      <p:sp>
        <p:nvSpPr>
          <p:cNvPr id="11" name="TextBox 10"/>
          <p:cNvSpPr txBox="1"/>
          <p:nvPr/>
        </p:nvSpPr>
        <p:spPr>
          <a:xfrm>
            <a:off x="3124200" y="3810000"/>
            <a:ext cx="4572000" cy="369332"/>
          </a:xfrm>
          <a:prstGeom prst="rect">
            <a:avLst/>
          </a:prstGeom>
          <a:noFill/>
        </p:spPr>
        <p:txBody>
          <a:bodyPr wrap="square" rtlCol="0">
            <a:spAutoFit/>
          </a:bodyPr>
          <a:lstStyle/>
          <a:p>
            <a:pPr algn="ctr"/>
            <a:r>
              <a:rPr lang="en-US" b="1" dirty="0">
                <a:solidFill>
                  <a:srgbClr val="FF0000"/>
                </a:solidFill>
              </a:rPr>
              <a:t>All Departures Listed?</a:t>
            </a:r>
          </a:p>
        </p:txBody>
      </p:sp>
      <p:sp>
        <p:nvSpPr>
          <p:cNvPr id="12" name="TextBox 11"/>
          <p:cNvSpPr txBox="1"/>
          <p:nvPr/>
        </p:nvSpPr>
        <p:spPr>
          <a:xfrm>
            <a:off x="5638800" y="2199740"/>
            <a:ext cx="3352800" cy="646331"/>
          </a:xfrm>
          <a:prstGeom prst="rect">
            <a:avLst/>
          </a:prstGeom>
          <a:noFill/>
        </p:spPr>
        <p:txBody>
          <a:bodyPr wrap="square" rtlCol="0">
            <a:spAutoFit/>
          </a:bodyPr>
          <a:lstStyle/>
          <a:p>
            <a:pPr algn="ctr"/>
            <a:r>
              <a:rPr lang="en-US" b="1" dirty="0">
                <a:solidFill>
                  <a:srgbClr val="FF0000"/>
                </a:solidFill>
              </a:rPr>
              <a:t>Military and Commercial Departures Listed?</a:t>
            </a:r>
          </a:p>
        </p:txBody>
      </p:sp>
      <p:pic>
        <p:nvPicPr>
          <p:cNvPr id="12293" name="Picture 5"/>
          <p:cNvPicPr>
            <a:picLocks noChangeAspect="1" noChangeArrowheads="1"/>
          </p:cNvPicPr>
          <p:nvPr/>
        </p:nvPicPr>
        <p:blipFill>
          <a:blip r:embed="rId4" cstate="print"/>
          <a:srcRect/>
          <a:stretch>
            <a:fillRect/>
          </a:stretch>
        </p:blipFill>
        <p:spPr bwMode="auto">
          <a:xfrm>
            <a:off x="304800" y="4191000"/>
            <a:ext cx="7620000" cy="1371600"/>
          </a:xfrm>
          <a:prstGeom prst="rect">
            <a:avLst/>
          </a:prstGeom>
          <a:noFill/>
          <a:ln w="9525">
            <a:noFill/>
            <a:miter lim="800000"/>
            <a:headEnd/>
            <a:tailEnd/>
          </a:ln>
          <a:effectLst/>
        </p:spPr>
      </p:pic>
      <p:sp>
        <p:nvSpPr>
          <p:cNvPr id="14" name="TextBox 13"/>
          <p:cNvSpPr txBox="1"/>
          <p:nvPr/>
        </p:nvSpPr>
        <p:spPr>
          <a:xfrm>
            <a:off x="4572000" y="4876800"/>
            <a:ext cx="4572000" cy="369332"/>
          </a:xfrm>
          <a:prstGeom prst="rect">
            <a:avLst/>
          </a:prstGeom>
          <a:noFill/>
        </p:spPr>
        <p:txBody>
          <a:bodyPr wrap="square" rtlCol="0">
            <a:spAutoFit/>
          </a:bodyPr>
          <a:lstStyle/>
          <a:p>
            <a:pPr algn="ctr"/>
            <a:r>
              <a:rPr lang="en-US" b="1" dirty="0">
                <a:solidFill>
                  <a:srgbClr val="FF0000"/>
                </a:solidFill>
              </a:rPr>
              <a:t>No Departures Listed?</a:t>
            </a:r>
          </a:p>
        </p:txBody>
      </p:sp>
      <p:sp>
        <p:nvSpPr>
          <p:cNvPr id="15" name="TextBox 14"/>
          <p:cNvSpPr txBox="1"/>
          <p:nvPr/>
        </p:nvSpPr>
        <p:spPr>
          <a:xfrm>
            <a:off x="0" y="5638800"/>
            <a:ext cx="8991600" cy="954107"/>
          </a:xfrm>
          <a:prstGeom prst="rect">
            <a:avLst/>
          </a:prstGeom>
          <a:noFill/>
        </p:spPr>
        <p:txBody>
          <a:bodyPr wrap="square" rtlCol="0">
            <a:spAutoFit/>
          </a:bodyPr>
          <a:lstStyle/>
          <a:p>
            <a:pPr algn="ctr"/>
            <a:r>
              <a:rPr lang="en-US" sz="2800" b="1" dirty="0">
                <a:solidFill>
                  <a:srgbClr val="0070C0"/>
                </a:solidFill>
              </a:rPr>
              <a:t>Certifications will need to match the Purchase Order Requirements to include only the applicable departures.</a:t>
            </a:r>
          </a:p>
        </p:txBody>
      </p:sp>
    </p:spTree>
    <p:extLst>
      <p:ext uri="{BB962C8B-B14F-4D97-AF65-F5344CB8AC3E}">
        <p14:creationId xmlns:p14="http://schemas.microsoft.com/office/powerpoint/2010/main" xmlns="" val="622416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Main Menu</a:t>
            </a:r>
            <a:br>
              <a:rPr lang="en-US" dirty="0"/>
            </a:br>
            <a:r>
              <a:rPr lang="en-US" dirty="0"/>
              <a:t>“ADMIN”</a:t>
            </a:r>
          </a:p>
        </p:txBody>
      </p:sp>
      <p:sp>
        <p:nvSpPr>
          <p:cNvPr id="4" name="Content Placeholder 3"/>
          <p:cNvSpPr>
            <a:spLocks noGrp="1"/>
          </p:cNvSpPr>
          <p:nvPr>
            <p:ph idx="1"/>
          </p:nvPr>
        </p:nvSpPr>
        <p:spPr/>
        <p:txBody>
          <a:bodyPr>
            <a:normAutofit/>
          </a:bodyPr>
          <a:lstStyle/>
          <a:p>
            <a:r>
              <a:rPr lang="en-US" sz="2400" dirty="0"/>
              <a:t>The account administrator has the ability to create or delete users.  Each user of the VIP must utilize their own login.  </a:t>
            </a:r>
          </a:p>
          <a:p>
            <a:r>
              <a:rPr lang="en-US" sz="2400" dirty="0"/>
              <a:t>Each user of the VIP must agree to Cox Machine’s Non-Disclosure Agreement.</a:t>
            </a:r>
          </a:p>
          <a:p>
            <a:r>
              <a:rPr lang="en-US" sz="2400" dirty="0"/>
              <a:t>There is a Reset Password option that the administrator can utilize to reset their users passwords.  </a:t>
            </a:r>
          </a:p>
          <a:p>
            <a:r>
              <a:rPr lang="en-US" sz="2400" dirty="0"/>
              <a:t>If the Admin needs their password reset or the Admin needs changed to a new contact, contact your representative at Cox Machine.</a:t>
            </a: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486400" y="5029200"/>
            <a:ext cx="2609850" cy="1524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30" name="Picture 6"/>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8200" y="5353050"/>
            <a:ext cx="4105275" cy="4381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Oval 4"/>
          <p:cNvSpPr/>
          <p:nvPr/>
        </p:nvSpPr>
        <p:spPr>
          <a:xfrm>
            <a:off x="6372225" y="6096000"/>
            <a:ext cx="838200" cy="304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768797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868362"/>
          </a:xfrm>
        </p:spPr>
        <p:txBody>
          <a:bodyPr/>
          <a:lstStyle/>
          <a:p>
            <a:r>
              <a:rPr lang="en-US" dirty="0"/>
              <a:t>Terms and Conditions</a:t>
            </a:r>
          </a:p>
        </p:txBody>
      </p:sp>
      <p:sp>
        <p:nvSpPr>
          <p:cNvPr id="5" name="Content Placeholder 4"/>
          <p:cNvSpPr>
            <a:spLocks noGrp="1"/>
          </p:cNvSpPr>
          <p:nvPr>
            <p:ph idx="1"/>
          </p:nvPr>
        </p:nvSpPr>
        <p:spPr>
          <a:xfrm>
            <a:off x="457200" y="990600"/>
            <a:ext cx="8229600" cy="5410200"/>
          </a:xfrm>
        </p:spPr>
        <p:txBody>
          <a:bodyPr>
            <a:normAutofit/>
          </a:bodyPr>
          <a:lstStyle/>
          <a:p>
            <a:r>
              <a:rPr lang="en-US" sz="1500" dirty="0"/>
              <a:t>The T’s and C’s can be found in multiple locations, the first upon entering the site</a:t>
            </a:r>
            <a:r>
              <a:rPr lang="en-US" sz="1500" dirty="0" smtClean="0"/>
              <a:t>.  Rev date is located on the main page link.</a:t>
            </a:r>
            <a:endParaRPr lang="en-US" sz="1500" dirty="0"/>
          </a:p>
          <a:p>
            <a:pPr marL="0" indent="0">
              <a:buNone/>
            </a:pPr>
            <a:endParaRPr lang="en-US" sz="1500" dirty="0"/>
          </a:p>
          <a:p>
            <a:pPr marL="0" indent="0">
              <a:buNone/>
            </a:pPr>
            <a:endParaRPr lang="en-US" sz="1500" dirty="0"/>
          </a:p>
          <a:p>
            <a:pPr marL="0" indent="0">
              <a:buNone/>
            </a:pPr>
            <a:endParaRPr lang="en-US" sz="1500" dirty="0"/>
          </a:p>
          <a:p>
            <a:pPr marL="0" indent="0">
              <a:buNone/>
            </a:pPr>
            <a:endParaRPr lang="en-US" sz="1500" dirty="0"/>
          </a:p>
          <a:p>
            <a:r>
              <a:rPr lang="en-US" sz="1500" dirty="0"/>
              <a:t>You can also find them when entering your username/password at the top of the menu screen.</a:t>
            </a:r>
          </a:p>
          <a:p>
            <a:pPr marL="0" indent="0">
              <a:buNone/>
            </a:pPr>
            <a:endParaRPr lang="en-US" sz="1500" dirty="0"/>
          </a:p>
          <a:p>
            <a:pPr marL="0" indent="0">
              <a:buNone/>
            </a:pPr>
            <a:endParaRPr lang="en-US" sz="1500" dirty="0"/>
          </a:p>
          <a:p>
            <a:pPr marL="0" indent="0">
              <a:buNone/>
            </a:pPr>
            <a:endParaRPr lang="en-US" sz="1500" dirty="0"/>
          </a:p>
          <a:p>
            <a:pPr marL="0" indent="0">
              <a:buNone/>
            </a:pPr>
            <a:endParaRPr lang="en-US" sz="1500" dirty="0"/>
          </a:p>
          <a:p>
            <a:endParaRPr lang="en-US" sz="1500" dirty="0"/>
          </a:p>
          <a:p>
            <a:r>
              <a:rPr lang="en-US" sz="1500" dirty="0"/>
              <a:t>Also note that by Acknowledging a purchase order via the VIP or accepting the order upon receipt is your acknowledgement of Cox Machine’s T’s and C’s.</a:t>
            </a:r>
          </a:p>
          <a:p>
            <a:endParaRPr lang="en-US" sz="1500" dirty="0"/>
          </a:p>
          <a:p>
            <a:pPr>
              <a:buNone/>
            </a:pPr>
            <a:endParaRPr lang="en-US" sz="1500" dirty="0"/>
          </a:p>
          <a:p>
            <a:endParaRPr lang="en-US" sz="1500" dirty="0"/>
          </a:p>
          <a:p>
            <a:pPr lvl="1"/>
            <a:r>
              <a:rPr lang="en-US" sz="1100" b="1" dirty="0"/>
              <a:t>The below note is found at the bottom of every printed purchase order.</a:t>
            </a:r>
          </a:p>
          <a:p>
            <a:pPr marL="0" indent="0">
              <a:buNone/>
            </a:pPr>
            <a:endParaRPr lang="en-US" sz="1500" dirty="0"/>
          </a:p>
          <a:p>
            <a:pPr marL="0" indent="0">
              <a:buNone/>
            </a:pPr>
            <a:endParaRPr lang="en-US" sz="1500" dirty="0" smtClean="0"/>
          </a:p>
          <a:p>
            <a:pPr marL="0" indent="0"/>
            <a:endParaRPr lang="en-US" sz="1500" dirty="0" smtClean="0"/>
          </a:p>
          <a:p>
            <a:pPr marL="0" indent="0">
              <a:buNone/>
            </a:pPr>
            <a:endParaRPr lang="en-US" sz="1500"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0600" y="3048000"/>
            <a:ext cx="3567113" cy="12096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0600" y="4800600"/>
            <a:ext cx="2886075" cy="7524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990600" y="5867400"/>
            <a:ext cx="4729162" cy="4191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2" name="Oval 11"/>
          <p:cNvSpPr/>
          <p:nvPr/>
        </p:nvSpPr>
        <p:spPr>
          <a:xfrm>
            <a:off x="2209800" y="3276600"/>
            <a:ext cx="1157377" cy="228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3"/>
          <p:cNvPicPr>
            <a:picLocks noChangeAspect="1" noChangeArrowheads="1"/>
          </p:cNvPicPr>
          <p:nvPr/>
        </p:nvPicPr>
        <p:blipFill>
          <a:blip r:embed="rId5" cstate="print"/>
          <a:srcRect/>
          <a:stretch>
            <a:fillRect/>
          </a:stretch>
        </p:blipFill>
        <p:spPr bwMode="auto">
          <a:xfrm>
            <a:off x="1066800" y="1524000"/>
            <a:ext cx="1438823" cy="1147763"/>
          </a:xfrm>
          <a:prstGeom prst="rect">
            <a:avLst/>
          </a:prstGeom>
          <a:noFill/>
          <a:ln w="9525">
            <a:noFill/>
            <a:miter lim="800000"/>
            <a:headEnd/>
            <a:tailEnd/>
          </a:ln>
        </p:spPr>
      </p:pic>
      <p:sp>
        <p:nvSpPr>
          <p:cNvPr id="13" name="Oval 12"/>
          <p:cNvSpPr/>
          <p:nvPr/>
        </p:nvSpPr>
        <p:spPr>
          <a:xfrm>
            <a:off x="1066800" y="2362200"/>
            <a:ext cx="1447800" cy="304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228338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868362"/>
          </a:xfrm>
        </p:spPr>
        <p:txBody>
          <a:bodyPr/>
          <a:lstStyle/>
          <a:p>
            <a:r>
              <a:rPr lang="en-US" dirty="0"/>
              <a:t>Terms and Conditions, </a:t>
            </a:r>
            <a:r>
              <a:rPr lang="en-US" dirty="0" err="1"/>
              <a:t>contd</a:t>
            </a:r>
            <a:endParaRPr lang="en-US" dirty="0"/>
          </a:p>
        </p:txBody>
      </p:sp>
      <p:sp>
        <p:nvSpPr>
          <p:cNvPr id="12" name="Oval 11"/>
          <p:cNvSpPr/>
          <p:nvPr/>
        </p:nvSpPr>
        <p:spPr>
          <a:xfrm>
            <a:off x="2123581" y="3285226"/>
            <a:ext cx="1157377" cy="228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2"/>
          <p:cNvPicPr>
            <a:picLocks noGrp="1" noChangeAspect="1" noChangeArrowheads="1"/>
          </p:cNvPicPr>
          <p:nvPr>
            <p:ph idx="1"/>
          </p:nvPr>
        </p:nvPicPr>
        <p:blipFill>
          <a:blip r:embed="rId2" cstate="print"/>
          <a:srcRect/>
          <a:stretch>
            <a:fillRect/>
          </a:stretch>
        </p:blipFill>
        <p:spPr bwMode="auto">
          <a:xfrm>
            <a:off x="1019175" y="1919287"/>
            <a:ext cx="7105650" cy="3781425"/>
          </a:xfrm>
          <a:prstGeom prst="rect">
            <a:avLst/>
          </a:prstGeom>
          <a:noFill/>
          <a:ln w="9525">
            <a:noFill/>
            <a:miter lim="800000"/>
            <a:headEnd/>
            <a:tailEnd/>
          </a:ln>
        </p:spPr>
      </p:pic>
    </p:spTree>
    <p:extLst>
      <p:ext uri="{BB962C8B-B14F-4D97-AF65-F5344CB8AC3E}">
        <p14:creationId xmlns:p14="http://schemas.microsoft.com/office/powerpoint/2010/main" xmlns="" val="4228338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Main Menu</a:t>
            </a:r>
            <a:br>
              <a:rPr lang="en-US" dirty="0"/>
            </a:br>
            <a:r>
              <a:rPr lang="en-US" dirty="0"/>
              <a:t>“VENDOR SPECIFICATION TOOL”</a:t>
            </a:r>
          </a:p>
        </p:txBody>
      </p:sp>
      <p:sp>
        <p:nvSpPr>
          <p:cNvPr id="3" name="Content Placeholder 2"/>
          <p:cNvSpPr>
            <a:spLocks noGrp="1"/>
          </p:cNvSpPr>
          <p:nvPr>
            <p:ph idx="1"/>
          </p:nvPr>
        </p:nvSpPr>
        <p:spPr/>
        <p:txBody>
          <a:bodyPr>
            <a:normAutofit fontScale="77500" lnSpcReduction="20000"/>
          </a:bodyPr>
          <a:lstStyle/>
          <a:p>
            <a:r>
              <a:rPr lang="en-US" dirty="0"/>
              <a:t>To find the effective revision for the purchase order, enter the PO number.</a:t>
            </a:r>
          </a:p>
          <a:p>
            <a:endParaRPr lang="en-US" dirty="0"/>
          </a:p>
          <a:p>
            <a:endParaRPr lang="en-US" dirty="0"/>
          </a:p>
          <a:p>
            <a:endParaRPr lang="en-US" dirty="0"/>
          </a:p>
          <a:p>
            <a:endParaRPr lang="en-US" dirty="0"/>
          </a:p>
          <a:p>
            <a:endParaRPr lang="en-US" dirty="0"/>
          </a:p>
          <a:p>
            <a:endParaRPr lang="en-US" dirty="0"/>
          </a:p>
          <a:p>
            <a:endParaRPr lang="en-US" dirty="0"/>
          </a:p>
          <a:p>
            <a:r>
              <a:rPr lang="en-US" dirty="0"/>
              <a:t>You can then click on the spec provided in order to view/download. For Boeing specifications with departures, only the applicable departures will be displayed.</a:t>
            </a:r>
          </a:p>
          <a:p>
            <a:pPr marL="0" indent="0">
              <a:buNone/>
            </a:pPr>
            <a:endParaRPr lang="en-US" dirty="0"/>
          </a:p>
        </p:txBody>
      </p:sp>
      <p:pic>
        <p:nvPicPr>
          <p:cNvPr id="7" name="Picture 2"/>
          <p:cNvPicPr>
            <a:picLocks noChangeAspect="1" noChangeArrowheads="1"/>
          </p:cNvPicPr>
          <p:nvPr/>
        </p:nvPicPr>
        <p:blipFill>
          <a:blip r:embed="rId2" cstate="print"/>
          <a:srcRect/>
          <a:stretch>
            <a:fillRect/>
          </a:stretch>
        </p:blipFill>
        <p:spPr bwMode="auto">
          <a:xfrm>
            <a:off x="2438400" y="2286000"/>
            <a:ext cx="3237393" cy="2590800"/>
          </a:xfrm>
          <a:prstGeom prst="rect">
            <a:avLst/>
          </a:prstGeom>
          <a:noFill/>
          <a:ln w="9525">
            <a:noFill/>
            <a:miter lim="800000"/>
            <a:headEnd/>
            <a:tailEnd/>
          </a:ln>
        </p:spPr>
      </p:pic>
    </p:spTree>
    <p:extLst>
      <p:ext uri="{BB962C8B-B14F-4D97-AF65-F5344CB8AC3E}">
        <p14:creationId xmlns:p14="http://schemas.microsoft.com/office/powerpoint/2010/main" xmlns="" val="748883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Main Menu</a:t>
            </a:r>
            <a:br>
              <a:rPr lang="en-US" dirty="0"/>
            </a:br>
            <a:r>
              <a:rPr lang="en-US" dirty="0"/>
              <a:t>“PART CONDITION TOOL”</a:t>
            </a:r>
          </a:p>
        </p:txBody>
      </p:sp>
      <p:sp>
        <p:nvSpPr>
          <p:cNvPr id="3" name="Content Placeholder 2"/>
          <p:cNvSpPr>
            <a:spLocks noGrp="1"/>
          </p:cNvSpPr>
          <p:nvPr>
            <p:ph idx="1"/>
          </p:nvPr>
        </p:nvSpPr>
        <p:spPr/>
        <p:txBody>
          <a:bodyPr>
            <a:normAutofit/>
          </a:bodyPr>
          <a:lstStyle/>
          <a:p>
            <a:r>
              <a:rPr lang="en-US" sz="1800" dirty="0"/>
              <a:t>Utilize this menu option to see the actions that have been performed on the parts.</a:t>
            </a:r>
          </a:p>
          <a:p>
            <a:pPr lvl="1"/>
            <a:r>
              <a:rPr lang="en-US" sz="1800" dirty="0"/>
              <a:t>For example, if you need to know the type of material used</a:t>
            </a:r>
          </a:p>
          <a:p>
            <a:pPr lvl="1"/>
            <a:r>
              <a:rPr lang="en-US" sz="1800" dirty="0"/>
              <a:t>Enter the purchase order number</a:t>
            </a:r>
          </a:p>
          <a:p>
            <a:pPr lvl="1"/>
            <a:endParaRPr lang="en-US" sz="1800" dirty="0"/>
          </a:p>
          <a:p>
            <a:pPr marL="457200" lvl="1" indent="0">
              <a:buNone/>
            </a:pPr>
            <a:endParaRPr lang="en-US" sz="1800" dirty="0"/>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0600" y="2667000"/>
            <a:ext cx="4830985" cy="383677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0798760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Main Menu</a:t>
            </a:r>
            <a:br>
              <a:rPr lang="en-US" dirty="0"/>
            </a:br>
            <a:r>
              <a:rPr lang="en-US" dirty="0"/>
              <a:t>“PO ACK”</a:t>
            </a:r>
          </a:p>
        </p:txBody>
      </p:sp>
      <p:sp>
        <p:nvSpPr>
          <p:cNvPr id="3" name="Content Placeholder 2"/>
          <p:cNvSpPr>
            <a:spLocks noGrp="1"/>
          </p:cNvSpPr>
          <p:nvPr>
            <p:ph idx="1"/>
          </p:nvPr>
        </p:nvSpPr>
        <p:spPr>
          <a:xfrm>
            <a:off x="457200" y="1600200"/>
            <a:ext cx="8229600" cy="4495800"/>
          </a:xfrm>
        </p:spPr>
        <p:txBody>
          <a:bodyPr>
            <a:normAutofit/>
          </a:bodyPr>
          <a:lstStyle/>
          <a:p>
            <a:r>
              <a:rPr lang="en-US" sz="1800" dirty="0"/>
              <a:t>If you are required to acknowledge a purchase order via the VIP, you will receive an email requesting you to do so.</a:t>
            </a:r>
          </a:p>
          <a:p>
            <a:r>
              <a:rPr lang="en-US" sz="1800" dirty="0"/>
              <a:t>Any new purchase orders or purchase order changes can be found in this menu item.</a:t>
            </a:r>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r>
              <a:rPr lang="en-US" sz="1800" dirty="0"/>
              <a:t>Items awaiting acknowledgement will be listed.</a:t>
            </a:r>
          </a:p>
          <a:p>
            <a:pPr marL="0" indent="0">
              <a:buNone/>
            </a:pPr>
            <a:endParaRPr lang="en-US" sz="1800" dirty="0"/>
          </a:p>
          <a:p>
            <a:pPr marL="0" indent="0">
              <a:buNone/>
            </a:pPr>
            <a:endParaRPr lang="en-US" sz="1800" dirty="0"/>
          </a:p>
          <a:p>
            <a:pPr marL="0" indent="0">
              <a:buNone/>
            </a:pPr>
            <a:endParaRPr lang="en-US" sz="1800" dirty="0"/>
          </a:p>
          <a:p>
            <a:r>
              <a:rPr lang="en-US" sz="1800" dirty="0"/>
              <a:t>To view a history of all purchase orders, click [View History]</a:t>
            </a:r>
          </a:p>
          <a:p>
            <a:pPr marL="0" indent="0">
              <a:buNone/>
            </a:pPr>
            <a:endParaRPr lang="en-US" sz="1800" dirty="0"/>
          </a:p>
          <a:p>
            <a:pPr marL="0" indent="0">
              <a:buNone/>
            </a:pPr>
            <a:endParaRPr lang="en-US" sz="18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42513" y="2776268"/>
            <a:ext cx="3810000" cy="141473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2052"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35324" y="4495800"/>
            <a:ext cx="5295900" cy="9715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50311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Main Menu</a:t>
            </a:r>
            <a:br>
              <a:rPr lang="en-US" dirty="0"/>
            </a:br>
            <a:r>
              <a:rPr lang="en-US" dirty="0"/>
              <a:t>“PO ACK”</a:t>
            </a:r>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r>
              <a:rPr lang="en-US" dirty="0"/>
              <a:t>By clicking on the PO, all pertinent information can be found.</a:t>
            </a:r>
          </a:p>
          <a:p>
            <a:r>
              <a:rPr lang="en-US" dirty="0"/>
              <a:t>The purchase order as well as the Rev will be listed.</a:t>
            </a:r>
          </a:p>
          <a:p>
            <a:pPr lvl="1"/>
            <a:r>
              <a:rPr lang="en-US" dirty="0"/>
              <a:t>Example PO 291734 Rev: 00 is the original PO</a:t>
            </a:r>
          </a:p>
          <a:p>
            <a:pPr lvl="1"/>
            <a:r>
              <a:rPr lang="en-US" dirty="0"/>
              <a:t>Example PO 291734 Rev: 01 is the first revision</a:t>
            </a:r>
          </a:p>
          <a:p>
            <a:pPr lvl="1"/>
            <a:r>
              <a:rPr lang="en-US" dirty="0"/>
              <a:t>Should you receive a Rev other than 00, a description of the change will be listed under Part Description.</a:t>
            </a:r>
          </a:p>
          <a:p>
            <a:pPr marL="457200" lvl="1" indent="0">
              <a:buNone/>
            </a:pPr>
            <a:endParaRPr lang="en-US" dirty="0"/>
          </a:p>
          <a:p>
            <a:pPr marL="457200" lvl="1" indent="0">
              <a:buNone/>
            </a:pPr>
            <a:endParaRPr lang="en-US" dirty="0"/>
          </a:p>
          <a:p>
            <a:pPr marL="457200" lvl="1" indent="0">
              <a:buNone/>
            </a:pPr>
            <a:endParaRPr lang="en-US" dirty="0"/>
          </a:p>
          <a:p>
            <a:r>
              <a:rPr lang="en-US" dirty="0"/>
              <a:t>You have the option to Acknowledge As Is, Acknowledge w/ Change, or Reject.</a:t>
            </a:r>
          </a:p>
          <a:p>
            <a:pPr lvl="1"/>
            <a:r>
              <a:rPr lang="en-US" dirty="0"/>
              <a:t>Please pay close attention to the notes listed under the Acknowledge options.  </a:t>
            </a:r>
          </a:p>
          <a:p>
            <a:pPr lvl="1"/>
            <a:r>
              <a:rPr lang="en-US" dirty="0"/>
              <a:t>Any order that is not Acknowledged As Is will require a note to be entered explaining the cause for w/Change or Reject.</a:t>
            </a: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0600" y="3505200"/>
            <a:ext cx="2486025" cy="8667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672699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Main Menu</a:t>
            </a:r>
            <a:br>
              <a:rPr lang="en-US" dirty="0"/>
            </a:br>
            <a:r>
              <a:rPr lang="en-US" dirty="0"/>
              <a:t>“PO STATUS”</a:t>
            </a:r>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r>
              <a:rPr lang="en-US" sz="1800" dirty="0"/>
              <a:t>If you receive an email advising that PO Status is required of you to complete, one of these two menu items is where that function can be found.  If a raw material/hardware vendor, utilize PO STATUS.  If a outside machine/process vendor, utilize OUTSIDE PROC. status.</a:t>
            </a:r>
          </a:p>
          <a:p>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r>
              <a:rPr lang="en-US" sz="1800" dirty="0"/>
              <a:t>Listed under Batch Date will be the date of the required status.  </a:t>
            </a:r>
          </a:p>
          <a:p>
            <a:pPr lvl="1"/>
            <a:r>
              <a:rPr lang="en-US" sz="1800" dirty="0"/>
              <a:t>Click on the date</a:t>
            </a:r>
          </a:p>
          <a:p>
            <a:pPr marL="457200" lvl="1" indent="0">
              <a:buNone/>
            </a:pPr>
            <a:endParaRPr lang="en-US" sz="1800" dirty="0"/>
          </a:p>
          <a:p>
            <a:pPr marL="457200" lvl="1" indent="0">
              <a:buNone/>
            </a:pPr>
            <a:endParaRPr lang="en-US" sz="1800" dirty="0"/>
          </a:p>
          <a:p>
            <a:pPr marL="457200" lvl="1" indent="0">
              <a:buNone/>
            </a:pPr>
            <a:endParaRPr lang="en-US" sz="1800" dirty="0"/>
          </a:p>
          <a:p>
            <a:pPr marL="457200" lvl="1" indent="0">
              <a:buNone/>
            </a:pPr>
            <a:endParaRPr lang="en-US" sz="1800" dirty="0"/>
          </a:p>
          <a:p>
            <a:pPr marL="457200" lvl="1" indent="0">
              <a:buNone/>
            </a:pPr>
            <a:endParaRPr lang="en-US" sz="1800" dirty="0"/>
          </a:p>
          <a:p>
            <a:pPr marL="457200" lvl="1" indent="0">
              <a:buNone/>
            </a:pPr>
            <a:endParaRPr lang="en-US" sz="1800" dirty="0"/>
          </a:p>
          <a:p>
            <a:pPr lvl="1"/>
            <a:r>
              <a:rPr lang="en-US" sz="1800" dirty="0"/>
              <a:t>Enter the date the order will be on Cox dock in the Vendor Commit Dock Date field.  </a:t>
            </a:r>
          </a:p>
          <a:p>
            <a:pPr lvl="1"/>
            <a:r>
              <a:rPr lang="en-US" sz="1800" dirty="0"/>
              <a:t>Click Save when all are complete</a:t>
            </a:r>
          </a:p>
          <a:p>
            <a:pPr lvl="1"/>
            <a:r>
              <a:rPr lang="en-US" sz="1800" dirty="0"/>
              <a:t>Click [SUBMIT] next to the batch date</a:t>
            </a:r>
          </a:p>
          <a:p>
            <a:pPr lvl="1"/>
            <a:r>
              <a:rPr lang="en-US" sz="1800" dirty="0"/>
              <a:t>You will then see a message next to the batch date stating “</a:t>
            </a:r>
            <a:r>
              <a:rPr lang="en-US" sz="1800" i="1" dirty="0"/>
              <a:t>Submitted on (date)</a:t>
            </a:r>
            <a:r>
              <a:rPr lang="en-US" sz="1800" dirty="0"/>
              <a:t>” – </a:t>
            </a:r>
            <a:r>
              <a:rPr lang="en-US" sz="1800" i="1" dirty="0">
                <a:solidFill>
                  <a:srgbClr val="FF0000"/>
                </a:solidFill>
              </a:rPr>
              <a:t>Thank You!</a:t>
            </a:r>
          </a:p>
          <a:p>
            <a:pPr lvl="1"/>
            <a:endParaRPr lang="en-US" sz="1800" dirty="0"/>
          </a:p>
          <a:p>
            <a:pPr marL="0" indent="0">
              <a:buNone/>
            </a:pPr>
            <a:endParaRPr lang="en-US" sz="1800" dirty="0"/>
          </a:p>
        </p:txBody>
      </p:sp>
      <p:pic>
        <p:nvPicPr>
          <p:cNvPr id="4098"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2604" t="17209" r="6585" b="19913"/>
          <a:stretch/>
        </p:blipFill>
        <p:spPr bwMode="auto">
          <a:xfrm>
            <a:off x="854015" y="2362200"/>
            <a:ext cx="3209028" cy="94028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14400" y="3886200"/>
            <a:ext cx="4648200" cy="9525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191000" y="2360177"/>
            <a:ext cx="3248025" cy="10191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8195655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946</TotalTime>
  <Words>1233</Words>
  <Application>Microsoft Office PowerPoint</Application>
  <PresentationFormat>On-screen Show (4:3)</PresentationFormat>
  <Paragraphs>166</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Welcome to the Cox Machine VIP Portal! cmivendorportal.com</vt:lpstr>
      <vt:lpstr>Main Menu “ADMIN”</vt:lpstr>
      <vt:lpstr>Terms and Conditions</vt:lpstr>
      <vt:lpstr>Terms and Conditions, contd</vt:lpstr>
      <vt:lpstr>Main Menu “VENDOR SPECIFICATION TOOL”</vt:lpstr>
      <vt:lpstr>Main Menu “PART CONDITION TOOL”</vt:lpstr>
      <vt:lpstr>Main Menu “PO ACK”</vt:lpstr>
      <vt:lpstr>Main Menu “PO ACK”</vt:lpstr>
      <vt:lpstr>Main Menu “PO STATUS”</vt:lpstr>
      <vt:lpstr>Main Menu “DELIVERY”</vt:lpstr>
      <vt:lpstr>Main Menu “FORECAST”</vt:lpstr>
      <vt:lpstr>Main Menu “PURCHASING RFQ LOG”</vt:lpstr>
      <vt:lpstr>Main Menu “ESTIMATING RFQ LOG”</vt:lpstr>
      <vt:lpstr>Main Menu “CORRECTIVE ACTION PLANS”</vt:lpstr>
      <vt:lpstr>D1-4426 Open Discussion Configuration 101</vt:lpstr>
      <vt:lpstr>Examples of Certifications Received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Cox Machine VIP Portal! cmivendorportal.com</dc:title>
  <dc:creator>Melia Widener</dc:creator>
  <cp:lastModifiedBy>Brook Wheaton</cp:lastModifiedBy>
  <cp:revision>33</cp:revision>
  <dcterms:created xsi:type="dcterms:W3CDTF">2016-09-19T22:47:27Z</dcterms:created>
  <dcterms:modified xsi:type="dcterms:W3CDTF">2018-02-02T15:48:49Z</dcterms:modified>
</cp:coreProperties>
</file>